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y="5143500" cx="9144000"/>
  <p:notesSz cx="6858000" cy="9144000"/>
  <p:embeddedFontLst>
    <p:embeddedFont>
      <p:font typeface="Raleway"/>
      <p:regular r:id="rId55"/>
      <p:bold r:id="rId56"/>
      <p:italic r:id="rId57"/>
      <p:boldItalic r:id="rId58"/>
    </p:embeddedFont>
    <p:embeddedFont>
      <p:font typeface="Lato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B5DE3A1-585E-4896-AE6E-A9E8E6B631FE}">
  <a:tblStyle styleId="{4B5DE3A1-585E-4896-AE6E-A9E8E6B631FE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D286F671-E13A-43B8-B480-B2743ECA914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Lato-boldItalic.fntdata"/><Relationship Id="rId61" Type="http://schemas.openxmlformats.org/officeDocument/2006/relationships/font" Target="fonts/Lato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Lato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Raleway-regular.fntdata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Raleway-italic.fntdata"/><Relationship Id="rId12" Type="http://schemas.openxmlformats.org/officeDocument/2006/relationships/slide" Target="slides/slide6.xml"/><Relationship Id="rId56" Type="http://schemas.openxmlformats.org/officeDocument/2006/relationships/font" Target="fonts/Raleway-bold.fntdata"/><Relationship Id="rId15" Type="http://schemas.openxmlformats.org/officeDocument/2006/relationships/slide" Target="slides/slide9.xml"/><Relationship Id="rId59" Type="http://schemas.openxmlformats.org/officeDocument/2006/relationships/font" Target="fonts/Lato-regular.fntdata"/><Relationship Id="rId14" Type="http://schemas.openxmlformats.org/officeDocument/2006/relationships/slide" Target="slides/slide8.xml"/><Relationship Id="rId58" Type="http://schemas.openxmlformats.org/officeDocument/2006/relationships/font" Target="fonts/Raleway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blog.pagefreezer.com/sha-256-benefits-evidence-authentication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d446ba474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1d446ba474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1d446ba474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1d446ba474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1e530ad3bd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1e530ad3bd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Ref: </a:t>
            </a:r>
            <a:r>
              <a:rPr lang="en" sz="1300" u="sng">
                <a:solidFill>
                  <a:schemeClr val="hlink"/>
                </a:solidFill>
                <a:hlinkClick r:id="rId2"/>
              </a:rPr>
              <a:t>https://blog.pagefreezer.com/sha-256-benefits-evidence-authentication</a:t>
            </a:r>
            <a:endParaRPr sz="13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e530ad3bd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1e530ad3bd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e530ad3bd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1e530ad3bd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d446ba474_3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1d446ba474_3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1d794f4e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1d794f4e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d794f4e4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1d794f4e4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1d794f4e4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1d794f4e4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d794f4e4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1d794f4e4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d446ba47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d446ba47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e858e2d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1e858e2d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d446ba474_3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1d446ba474_3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1d446ba474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1d446ba474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d446ba474_1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d446ba474_1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1a5def0f3f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1a5def0f3f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1a5def0f3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1a5def0f3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1d446ba474_1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1d446ba474_1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a5def0f3f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1a5def0f3f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1a5def0f3f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1a5def0f3f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1a5def0f3f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1a5def0f3f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1dd959f9ee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1dd959f9ee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1d446ba474_1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1d446ba474_1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1a5def0f3f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1a5def0f3f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1d446ba474_1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1d446ba474_1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1a5def0f3f_3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1a5def0f3f_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1d446ba474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1d446ba474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1d4ffbe35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1d4ffbe35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1d4ffbe35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1d4ffbe35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1d4ffbe3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1d4ffbe3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1d4ffbe35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1d4ffbe35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the text bigger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1d4ffbe35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1d4ffbe35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1d446ba47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1d446ba47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1a5def0f3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1a5def0f3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1d446ba47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1d446ba47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1a5def0f3f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1a5def0f3f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1e98b9e06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1e98b9e06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1d446ba47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1d446ba47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1e98b9e0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1e98b9e0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1d446ba47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1d446ba47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1e858e2d8d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1e858e2d8d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1d446ba47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1d446ba47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d446ba4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1d446ba4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1e858e2d8d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1e858e2d8d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1d446ba47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1d446ba47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d446ba47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1d446ba47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1d446ba474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1d446ba474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slide" Target="/ppt/slides/slide23.xml"/><Relationship Id="rId4" Type="http://schemas.openxmlformats.org/officeDocument/2006/relationships/slide" Target="/ppt/slides/slide26.xml"/><Relationship Id="rId5" Type="http://schemas.openxmlformats.org/officeDocument/2006/relationships/slide" Target="/ppt/slides/slide30.xml"/><Relationship Id="rId6" Type="http://schemas.openxmlformats.org/officeDocument/2006/relationships/slide" Target="/ppt/slides/slide32.xml"/><Relationship Id="rId7" Type="http://schemas.openxmlformats.org/officeDocument/2006/relationships/image" Target="../media/image2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Relationship Id="rId4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Relationship Id="rId4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Relationship Id="rId6" Type="http://schemas.openxmlformats.org/officeDocument/2006/relationships/image" Target="../media/image28.png"/><Relationship Id="rId7" Type="http://schemas.openxmlformats.org/officeDocument/2006/relationships/image" Target="../media/image3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security-evaluation.herokuapp.com/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searchapparchitecture.techtarget.com/definition/user-interface-UI" TargetMode="External"/><Relationship Id="rId4" Type="http://schemas.openxmlformats.org/officeDocument/2006/relationships/hyperlink" Target="https://www.nngroup.com/articles/the-difference-between-web-design-and-gui-design/" TargetMode="External"/><Relationship Id="rId5" Type="http://schemas.openxmlformats.org/officeDocument/2006/relationships/hyperlink" Target="https://quintagroup.com/cms/python/flask" TargetMode="External"/><Relationship Id="rId6" Type="http://schemas.openxmlformats.org/officeDocument/2006/relationships/hyperlink" Target="https://www.stxnext.com/blog/flask-vs-django-comparison/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hevodata.com/learn/sqlite-vs-postgresql/" TargetMode="External"/><Relationship Id="rId4" Type="http://schemas.openxmlformats.org/officeDocument/2006/relationships/hyperlink" Target="https://trifinlabs.com/what-isheroku/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8188500" cy="166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29464"/>
              <a:buNone/>
            </a:pPr>
            <a:r>
              <a:rPr lang="en" sz="3359"/>
              <a:t>SYSC 4907:</a:t>
            </a:r>
            <a:r>
              <a:rPr lang="en" sz="3359"/>
              <a:t> Oral Presentation</a:t>
            </a:r>
            <a:endParaRPr sz="3359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29464"/>
              <a:buNone/>
            </a:pPr>
            <a:r>
              <a:rPr lang="en" sz="3359"/>
              <a:t>Security Evaluations Management System</a:t>
            </a:r>
            <a:endParaRPr sz="3359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450" y="3085800"/>
            <a:ext cx="8067900" cy="19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members:</a:t>
            </a:r>
            <a:endParaRPr b="1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Zijun Hu 	101037102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Tiantian Lin 	101095243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Jiawei Ma	101034173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Ruixuan Ni 	101092506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Supervisor: </a:t>
            </a:r>
            <a:endParaRPr b="1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3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Jason Jaskolka, Ph.D., P.Eng.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Flask &amp; Why Python?</a:t>
            </a:r>
            <a:endParaRPr/>
          </a:p>
        </p:txBody>
      </p:sp>
      <p:sp>
        <p:nvSpPr>
          <p:cNvPr id="156" name="Google Shape;156;p22"/>
          <p:cNvSpPr txBox="1"/>
          <p:nvPr>
            <p:ph idx="1" type="body"/>
          </p:nvPr>
        </p:nvSpPr>
        <p:spPr>
          <a:xfrm>
            <a:off x="729450" y="2078875"/>
            <a:ext cx="7688700" cy="23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What is Flask?</a:t>
            </a:r>
            <a:endParaRPr b="1"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	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Flask is a microframework that provides basic features for a web application.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What’s the benefit of Flask + Python?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	Easy to get started on and expand using Python’s libraries and extensions.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Detail</a:t>
            </a:r>
            <a:endParaRPr/>
          </a:p>
        </p:txBody>
      </p:sp>
      <p:sp>
        <p:nvSpPr>
          <p:cNvPr id="162" name="Google Shape;162;p23"/>
          <p:cNvSpPr txBox="1"/>
          <p:nvPr>
            <p:ph idx="1" type="body"/>
          </p:nvPr>
        </p:nvSpPr>
        <p:spPr>
          <a:xfrm>
            <a:off x="729450" y="2078875"/>
            <a:ext cx="7688700" cy="27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Router Logic: 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Logic codes in Server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HTML Templates: 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HTML pages display to clients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Database: 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Place storages data</a:t>
            </a:r>
            <a:endParaRPr b="1" sz="1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Router Logic - Authentication</a:t>
            </a:r>
            <a:endParaRPr/>
          </a:p>
        </p:txBody>
      </p:sp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729450" y="2078875"/>
            <a:ext cx="76887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595959"/>
                </a:solidFill>
              </a:rPr>
              <a:t>Login, Signup &amp; Logout</a:t>
            </a:r>
            <a:endParaRPr b="1" sz="15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</a:rPr>
              <a:t>Achieved using python library flask_login</a:t>
            </a:r>
            <a:endParaRPr sz="1500"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</a:rPr>
              <a:t>Signup needs name, email and password</a:t>
            </a:r>
            <a:endParaRPr sz="1500">
              <a:solidFill>
                <a:srgbClr val="595959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</a:rPr>
              <a:t>Login using email and password</a:t>
            </a:r>
            <a:endParaRPr sz="1500">
              <a:solidFill>
                <a:srgbClr val="595959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</a:rPr>
              <a:t>Password encrypt using </a:t>
            </a:r>
            <a:r>
              <a:rPr b="1" lang="en" sz="1500">
                <a:solidFill>
                  <a:srgbClr val="595959"/>
                </a:solidFill>
              </a:rPr>
              <a:t>SHA-256 </a:t>
            </a:r>
            <a:r>
              <a:rPr lang="en" sz="1500">
                <a:solidFill>
                  <a:srgbClr val="595959"/>
                </a:solidFill>
              </a:rPr>
              <a:t>with </a:t>
            </a:r>
            <a:r>
              <a:rPr b="1" lang="en" sz="1500">
                <a:solidFill>
                  <a:srgbClr val="595959"/>
                </a:solidFill>
              </a:rPr>
              <a:t>32 bit</a:t>
            </a:r>
            <a:r>
              <a:rPr lang="en" sz="1500">
                <a:solidFill>
                  <a:srgbClr val="595959"/>
                </a:solidFill>
              </a:rPr>
              <a:t> Salt value</a:t>
            </a:r>
            <a:endParaRPr sz="1500">
              <a:solidFill>
                <a:srgbClr val="595959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○"/>
            </a:pPr>
            <a:r>
              <a:rPr lang="en" sz="1500">
                <a:solidFill>
                  <a:srgbClr val="595959"/>
                </a:solidFill>
              </a:rPr>
              <a:t>SHA-256: S</a:t>
            </a:r>
            <a:r>
              <a:rPr lang="en" sz="1500">
                <a:solidFill>
                  <a:srgbClr val="595959"/>
                </a:solidFill>
              </a:rPr>
              <a:t>ecure and trusted industry standard</a:t>
            </a:r>
            <a:endParaRPr sz="1500">
              <a:solidFill>
                <a:srgbClr val="595959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○"/>
            </a:pPr>
            <a:r>
              <a:rPr lang="en" sz="1500">
                <a:solidFill>
                  <a:srgbClr val="595959"/>
                </a:solidFill>
              </a:rPr>
              <a:t>Salt value: Avoiding same hash due to the same password</a:t>
            </a:r>
            <a:endParaRPr sz="1500">
              <a:solidFill>
                <a:srgbClr val="595959"/>
              </a:solidFill>
            </a:endParaRPr>
          </a:p>
        </p:txBody>
      </p:sp>
      <p:sp>
        <p:nvSpPr>
          <p:cNvPr id="169" name="Google Shape;169;p24"/>
          <p:cNvSpPr txBox="1"/>
          <p:nvPr/>
        </p:nvSpPr>
        <p:spPr>
          <a:xfrm>
            <a:off x="0" y="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</a:rPr>
              <a:t> </a:t>
            </a:r>
            <a:endParaRPr/>
          </a:p>
        </p:txBody>
      </p:sp>
      <p:sp>
        <p:nvSpPr>
          <p:cNvPr id="170" name="Google Shape;170;p24"/>
          <p:cNvSpPr txBox="1"/>
          <p:nvPr/>
        </p:nvSpPr>
        <p:spPr>
          <a:xfrm>
            <a:off x="0" y="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</a:rPr>
              <a:t> </a:t>
            </a:r>
            <a:endParaRPr/>
          </a:p>
        </p:txBody>
      </p:sp>
      <p:sp>
        <p:nvSpPr>
          <p:cNvPr id="171" name="Google Shape;171;p24"/>
          <p:cNvSpPr txBox="1"/>
          <p:nvPr/>
        </p:nvSpPr>
        <p:spPr>
          <a:xfrm>
            <a:off x="0" y="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Router Logic - Authentication</a:t>
            </a:r>
            <a:endParaRPr/>
          </a:p>
        </p:txBody>
      </p:sp>
      <p:sp>
        <p:nvSpPr>
          <p:cNvPr id="177" name="Google Shape;177;p25"/>
          <p:cNvSpPr txBox="1"/>
          <p:nvPr>
            <p:ph idx="1" type="body"/>
          </p:nvPr>
        </p:nvSpPr>
        <p:spPr>
          <a:xfrm>
            <a:off x="727650" y="1853850"/>
            <a:ext cx="7688700" cy="11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Different User Roles and the Access Control Matrix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Access Control Method: Role-Based Access Control (RBAC)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</p:txBody>
      </p:sp>
      <p:sp>
        <p:nvSpPr>
          <p:cNvPr id="178" name="Google Shape;178;p25"/>
          <p:cNvSpPr txBox="1"/>
          <p:nvPr/>
        </p:nvSpPr>
        <p:spPr>
          <a:xfrm>
            <a:off x="0" y="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</a:rPr>
              <a:t> </a:t>
            </a:r>
            <a:endParaRPr/>
          </a:p>
        </p:txBody>
      </p:sp>
      <p:sp>
        <p:nvSpPr>
          <p:cNvPr id="179" name="Google Shape;179;p25"/>
          <p:cNvSpPr txBox="1"/>
          <p:nvPr/>
        </p:nvSpPr>
        <p:spPr>
          <a:xfrm>
            <a:off x="0" y="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</a:rPr>
              <a:t> </a:t>
            </a:r>
            <a:endParaRPr/>
          </a:p>
        </p:txBody>
      </p:sp>
      <p:sp>
        <p:nvSpPr>
          <p:cNvPr id="180" name="Google Shape;180;p25"/>
          <p:cNvSpPr txBox="1"/>
          <p:nvPr/>
        </p:nvSpPr>
        <p:spPr>
          <a:xfrm>
            <a:off x="0" y="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</a:rPr>
              <a:t> </a:t>
            </a:r>
            <a:endParaRPr/>
          </a:p>
        </p:txBody>
      </p:sp>
      <p:graphicFrame>
        <p:nvGraphicFramePr>
          <p:cNvPr id="181" name="Google Shape;181;p25"/>
          <p:cNvGraphicFramePr/>
          <p:nvPr/>
        </p:nvGraphicFramePr>
        <p:xfrm>
          <a:off x="554038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{4B5DE3A1-585E-4896-AE6E-A9E8E6B631FE}</a:tableStyleId>
              </a:tblPr>
              <a:tblGrid>
                <a:gridCol w="1907275"/>
                <a:gridCol w="1791600"/>
                <a:gridCol w="2879900"/>
                <a:gridCol w="1457125"/>
              </a:tblGrid>
              <a:tr h="432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Lato"/>
                          <a:ea typeface="Lato"/>
                          <a:cs typeface="Lato"/>
                          <a:sym typeface="Lato"/>
                        </a:rPr>
                        <a:t>Role/Source</a:t>
                      </a:r>
                      <a:endParaRPr b="1" sz="15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Lato"/>
                          <a:ea typeface="Lato"/>
                          <a:cs typeface="Lato"/>
                          <a:sym typeface="Lato"/>
                        </a:rPr>
                        <a:t>Criteria</a:t>
                      </a:r>
                      <a:endParaRPr b="1" sz="15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Lato"/>
                          <a:ea typeface="Lato"/>
                          <a:cs typeface="Lato"/>
                          <a:sym typeface="Lato"/>
                        </a:rPr>
                        <a:t>Envidence</a:t>
                      </a:r>
                      <a:endParaRPr b="1" sz="15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Lato"/>
                          <a:ea typeface="Lato"/>
                          <a:cs typeface="Lato"/>
                          <a:sym typeface="Lato"/>
                        </a:rPr>
                        <a:t>Users</a:t>
                      </a:r>
                      <a:endParaRPr b="1" sz="15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32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Lato"/>
                          <a:ea typeface="Lato"/>
                          <a:cs typeface="Lato"/>
                          <a:sym typeface="Lato"/>
                        </a:rPr>
                        <a:t>Developer</a:t>
                      </a:r>
                      <a:endParaRPr b="1" sz="15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Lato"/>
                          <a:ea typeface="Lato"/>
                          <a:cs typeface="Lato"/>
                          <a:sym typeface="Lato"/>
                        </a:rPr>
                        <a:t>view</a:t>
                      </a:r>
                      <a:endParaRPr sz="15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Lato"/>
                          <a:ea typeface="Lato"/>
                          <a:cs typeface="Lato"/>
                          <a:sym typeface="Lato"/>
                        </a:rPr>
                        <a:t>c</a:t>
                      </a:r>
                      <a:r>
                        <a:rPr lang="en" sz="1500">
                          <a:latin typeface="Lato"/>
                          <a:ea typeface="Lato"/>
                          <a:cs typeface="Lato"/>
                          <a:sym typeface="Lato"/>
                        </a:rPr>
                        <a:t>reate, modify, delete</a:t>
                      </a:r>
                      <a:endParaRPr sz="15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Lato"/>
                          <a:ea typeface="Lato"/>
                          <a:cs typeface="Lato"/>
                          <a:sym typeface="Lato"/>
                        </a:rPr>
                        <a:t>N/A</a:t>
                      </a:r>
                      <a:endParaRPr sz="15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8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Lato"/>
                          <a:ea typeface="Lato"/>
                          <a:cs typeface="Lato"/>
                          <a:sym typeface="Lato"/>
                        </a:rPr>
                        <a:t>Administers</a:t>
                      </a:r>
                      <a:endParaRPr b="1" sz="15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Lato"/>
                          <a:ea typeface="Lato"/>
                          <a:cs typeface="Lato"/>
                          <a:sym typeface="Lato"/>
                        </a:rPr>
                        <a:t>view, create, delete</a:t>
                      </a:r>
                      <a:endParaRPr sz="15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Lato"/>
                          <a:ea typeface="Lato"/>
                          <a:cs typeface="Lato"/>
                          <a:sym typeface="Lato"/>
                        </a:rPr>
                        <a:t>create, modify, delete</a:t>
                      </a:r>
                      <a:r>
                        <a:rPr lang="en" sz="1500">
                          <a:latin typeface="Lato"/>
                          <a:ea typeface="Lato"/>
                          <a:cs typeface="Lato"/>
                          <a:sym typeface="Lato"/>
                        </a:rPr>
                        <a:t>, approval</a:t>
                      </a:r>
                      <a:endParaRPr sz="15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Lato"/>
                          <a:ea typeface="Lato"/>
                          <a:cs typeface="Lato"/>
                          <a:sym typeface="Lato"/>
                        </a:rPr>
                        <a:t>modify, delete</a:t>
                      </a:r>
                      <a:endParaRPr sz="15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32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Lato"/>
                          <a:ea typeface="Lato"/>
                          <a:cs typeface="Lato"/>
                          <a:sym typeface="Lato"/>
                        </a:rPr>
                        <a:t>Quality Analyst </a:t>
                      </a:r>
                      <a:endParaRPr b="1" sz="15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Lato"/>
                          <a:ea typeface="Lato"/>
                          <a:cs typeface="Lato"/>
                          <a:sym typeface="Lato"/>
                        </a:rPr>
                        <a:t>view</a:t>
                      </a:r>
                      <a:endParaRPr sz="15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Lato"/>
                          <a:ea typeface="Lato"/>
                          <a:cs typeface="Lato"/>
                          <a:sym typeface="Lato"/>
                        </a:rPr>
                        <a:t>read</a:t>
                      </a:r>
                      <a:r>
                        <a:rPr lang="en" sz="1500">
                          <a:latin typeface="Lato"/>
                          <a:ea typeface="Lato"/>
                          <a:cs typeface="Lato"/>
                          <a:sym typeface="Lato"/>
                        </a:rPr>
                        <a:t>, approval</a:t>
                      </a:r>
                      <a:endParaRPr sz="15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Lato"/>
                          <a:ea typeface="Lato"/>
                          <a:cs typeface="Lato"/>
                          <a:sym typeface="Lato"/>
                        </a:rPr>
                        <a:t>N/A</a:t>
                      </a:r>
                      <a:endParaRPr sz="15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32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Lato"/>
                          <a:ea typeface="Lato"/>
                          <a:cs typeface="Lato"/>
                          <a:sym typeface="Lato"/>
                        </a:rPr>
                        <a:t>User</a:t>
                      </a:r>
                      <a:endParaRPr b="1" sz="15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Lato"/>
                          <a:ea typeface="Lato"/>
                          <a:cs typeface="Lato"/>
                          <a:sym typeface="Lato"/>
                        </a:rPr>
                        <a:t>N/A</a:t>
                      </a:r>
                      <a:endParaRPr sz="15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Lato"/>
                          <a:ea typeface="Lato"/>
                          <a:cs typeface="Lato"/>
                          <a:sym typeface="Lato"/>
                        </a:rPr>
                        <a:t>N/A</a:t>
                      </a:r>
                      <a:endParaRPr sz="15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Lato"/>
                          <a:ea typeface="Lato"/>
                          <a:cs typeface="Lato"/>
                          <a:sym typeface="Lato"/>
                        </a:rPr>
                        <a:t>N/A</a:t>
                      </a:r>
                      <a:endParaRPr sz="15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Router Logic - Authentication</a:t>
            </a:r>
            <a:endParaRPr/>
          </a:p>
        </p:txBody>
      </p:sp>
      <p:sp>
        <p:nvSpPr>
          <p:cNvPr id="187" name="Google Shape;187;p26"/>
          <p:cNvSpPr txBox="1"/>
          <p:nvPr>
            <p:ph idx="1" type="body"/>
          </p:nvPr>
        </p:nvSpPr>
        <p:spPr>
          <a:xfrm>
            <a:off x="729450" y="2078875"/>
            <a:ext cx="7688700" cy="25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User management mechanism &amp; </a:t>
            </a:r>
            <a:r>
              <a:rPr b="1" lang="en" sz="1500"/>
              <a:t>Profile Management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Administers can modify other users’ account information via the admin page, modification including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Name and role change, Reset other’s password &amp; Delete accounts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All user’s can change his/her name and password via the profile page</a:t>
            </a:r>
            <a:endParaRPr sz="1500"/>
          </a:p>
        </p:txBody>
      </p:sp>
      <p:sp>
        <p:nvSpPr>
          <p:cNvPr id="188" name="Google Shape;188;p26"/>
          <p:cNvSpPr txBox="1"/>
          <p:nvPr/>
        </p:nvSpPr>
        <p:spPr>
          <a:xfrm>
            <a:off x="0" y="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</a:rPr>
              <a:t> </a:t>
            </a:r>
            <a:endParaRPr/>
          </a:p>
        </p:txBody>
      </p:sp>
      <p:sp>
        <p:nvSpPr>
          <p:cNvPr id="189" name="Google Shape;189;p26"/>
          <p:cNvSpPr txBox="1"/>
          <p:nvPr/>
        </p:nvSpPr>
        <p:spPr>
          <a:xfrm>
            <a:off x="0" y="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</a:rPr>
              <a:t> </a:t>
            </a:r>
            <a:endParaRPr/>
          </a:p>
        </p:txBody>
      </p:sp>
      <p:sp>
        <p:nvSpPr>
          <p:cNvPr id="190" name="Google Shape;190;p26"/>
          <p:cNvSpPr txBox="1"/>
          <p:nvPr/>
        </p:nvSpPr>
        <p:spPr>
          <a:xfrm>
            <a:off x="0" y="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7"/>
          <p:cNvPicPr preferRelativeResize="0"/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5352650" y="1130600"/>
            <a:ext cx="3319600" cy="348284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Router Logic - </a:t>
            </a:r>
            <a:r>
              <a:rPr lang="en"/>
              <a:t>Evidence </a:t>
            </a:r>
            <a:endParaRPr/>
          </a:p>
        </p:txBody>
      </p:sp>
      <p:sp>
        <p:nvSpPr>
          <p:cNvPr id="197" name="Google Shape;197;p27"/>
          <p:cNvSpPr txBox="1"/>
          <p:nvPr>
            <p:ph idx="1" type="body"/>
          </p:nvPr>
        </p:nvSpPr>
        <p:spPr>
          <a:xfrm>
            <a:off x="1095425" y="2078875"/>
            <a:ext cx="5126100" cy="8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Files which can be used to evaluate the </a:t>
            </a:r>
            <a:r>
              <a:rPr lang="en"/>
              <a:t>security</a:t>
            </a:r>
            <a:r>
              <a:rPr lang="en"/>
              <a:t> level of a system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7"/>
          <p:cNvSpPr txBox="1"/>
          <p:nvPr/>
        </p:nvSpPr>
        <p:spPr>
          <a:xfrm>
            <a:off x="1095425" y="2749800"/>
            <a:ext cx="2621100" cy="21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Evidence Manage: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Upload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Search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Update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Delete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Approve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Upload</a:t>
            </a:r>
            <a:endParaRPr/>
          </a:p>
        </p:txBody>
      </p:sp>
      <p:sp>
        <p:nvSpPr>
          <p:cNvPr id="204" name="Google Shape;204;p28"/>
          <p:cNvSpPr/>
          <p:nvPr/>
        </p:nvSpPr>
        <p:spPr>
          <a:xfrm>
            <a:off x="900125" y="2146425"/>
            <a:ext cx="3264000" cy="83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evidence name, project name, description (optional), choose criteria and upload evidence</a:t>
            </a:r>
            <a:endParaRPr/>
          </a:p>
        </p:txBody>
      </p:sp>
      <p:sp>
        <p:nvSpPr>
          <p:cNvPr id="205" name="Google Shape;205;p28"/>
          <p:cNvSpPr/>
          <p:nvPr/>
        </p:nvSpPr>
        <p:spPr>
          <a:xfrm>
            <a:off x="5528400" y="1264350"/>
            <a:ext cx="2120400" cy="64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notice for filling fields</a:t>
            </a:r>
            <a:endParaRPr/>
          </a:p>
        </p:txBody>
      </p:sp>
      <p:sp>
        <p:nvSpPr>
          <p:cNvPr id="206" name="Google Shape;206;p28"/>
          <p:cNvSpPr/>
          <p:nvPr/>
        </p:nvSpPr>
        <p:spPr>
          <a:xfrm>
            <a:off x="5528400" y="2272125"/>
            <a:ext cx="2355000" cy="705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lang="en"/>
              <a:t>message</a:t>
            </a:r>
            <a:r>
              <a:rPr lang="en"/>
              <a:t> of evidence not successfully submitted</a:t>
            </a:r>
            <a:endParaRPr/>
          </a:p>
        </p:txBody>
      </p:sp>
      <p:sp>
        <p:nvSpPr>
          <p:cNvPr id="207" name="Google Shape;207;p28"/>
          <p:cNvSpPr/>
          <p:nvPr/>
        </p:nvSpPr>
        <p:spPr>
          <a:xfrm>
            <a:off x="1868475" y="3677175"/>
            <a:ext cx="1875600" cy="705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 to view page</a:t>
            </a:r>
            <a:endParaRPr/>
          </a:p>
        </p:txBody>
      </p:sp>
      <p:cxnSp>
        <p:nvCxnSpPr>
          <p:cNvPr id="208" name="Google Shape;208;p28"/>
          <p:cNvCxnSpPr>
            <a:stCxn id="204" idx="3"/>
            <a:endCxn id="206" idx="1"/>
          </p:cNvCxnSpPr>
          <p:nvPr/>
        </p:nvCxnSpPr>
        <p:spPr>
          <a:xfrm>
            <a:off x="4164125" y="2561925"/>
            <a:ext cx="1364400" cy="63000"/>
          </a:xfrm>
          <a:prstGeom prst="curved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9" name="Google Shape;209;p28"/>
          <p:cNvCxnSpPr>
            <a:stCxn id="204" idx="3"/>
            <a:endCxn id="205" idx="1"/>
          </p:cNvCxnSpPr>
          <p:nvPr/>
        </p:nvCxnSpPr>
        <p:spPr>
          <a:xfrm flipH="1" rot="10800000">
            <a:off x="4164125" y="1586325"/>
            <a:ext cx="1364400" cy="975600"/>
          </a:xfrm>
          <a:prstGeom prst="curved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0" name="Google Shape;210;p28"/>
          <p:cNvCxnSpPr>
            <a:stCxn id="206" idx="3"/>
            <a:endCxn id="204" idx="2"/>
          </p:cNvCxnSpPr>
          <p:nvPr/>
        </p:nvCxnSpPr>
        <p:spPr>
          <a:xfrm flipH="1">
            <a:off x="2532000" y="2624775"/>
            <a:ext cx="5351400" cy="352800"/>
          </a:xfrm>
          <a:prstGeom prst="curvedConnector4">
            <a:avLst>
              <a:gd fmla="val -4450" name="adj1"/>
              <a:gd fmla="val 220479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1" name="Google Shape;211;p28"/>
          <p:cNvCxnSpPr>
            <a:stCxn id="205" idx="3"/>
            <a:endCxn id="204" idx="0"/>
          </p:cNvCxnSpPr>
          <p:nvPr/>
        </p:nvCxnSpPr>
        <p:spPr>
          <a:xfrm flipH="1">
            <a:off x="2532000" y="1586250"/>
            <a:ext cx="5116800" cy="560100"/>
          </a:xfrm>
          <a:prstGeom prst="curvedConnector4">
            <a:avLst>
              <a:gd fmla="val -4654" name="adj1"/>
              <a:gd fmla="val -12203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2" name="Google Shape;212;p28"/>
          <p:cNvCxnSpPr>
            <a:stCxn id="204" idx="2"/>
            <a:endCxn id="207" idx="0"/>
          </p:cNvCxnSpPr>
          <p:nvPr/>
        </p:nvCxnSpPr>
        <p:spPr>
          <a:xfrm flipH="1" rot="-5400000">
            <a:off x="2319275" y="3190275"/>
            <a:ext cx="699900" cy="2742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13" name="Google Shape;213;p28"/>
          <p:cNvSpPr txBox="1"/>
          <p:nvPr/>
        </p:nvSpPr>
        <p:spPr>
          <a:xfrm>
            <a:off x="4164125" y="1680350"/>
            <a:ext cx="900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Not fill required fields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28"/>
          <p:cNvSpPr txBox="1"/>
          <p:nvPr/>
        </p:nvSpPr>
        <p:spPr>
          <a:xfrm>
            <a:off x="4396113" y="2624925"/>
            <a:ext cx="90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Submit fail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28"/>
          <p:cNvSpPr txBox="1"/>
          <p:nvPr/>
        </p:nvSpPr>
        <p:spPr>
          <a:xfrm>
            <a:off x="1673700" y="3173400"/>
            <a:ext cx="90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Submit success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</a:t>
            </a:r>
            <a:endParaRPr/>
          </a:p>
        </p:txBody>
      </p:sp>
      <p:sp>
        <p:nvSpPr>
          <p:cNvPr id="221" name="Google Shape;221;p29"/>
          <p:cNvSpPr txBox="1"/>
          <p:nvPr>
            <p:ph idx="1" type="body"/>
          </p:nvPr>
        </p:nvSpPr>
        <p:spPr>
          <a:xfrm>
            <a:off x="729450" y="2078875"/>
            <a:ext cx="3959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Allow to search with： </a:t>
            </a:r>
            <a:endParaRPr/>
          </a:p>
        </p:txBody>
      </p:sp>
      <p:pic>
        <p:nvPicPr>
          <p:cNvPr id="222" name="Google Shape;2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646" y="2432821"/>
            <a:ext cx="4948525" cy="115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650" y="3785449"/>
            <a:ext cx="4187676" cy="8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</a:t>
            </a:r>
            <a:endParaRPr/>
          </a:p>
        </p:txBody>
      </p:sp>
      <p:sp>
        <p:nvSpPr>
          <p:cNvPr id="229" name="Google Shape;229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Description and evidence content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Delete</a:t>
            </a:r>
            <a:endParaRPr/>
          </a:p>
        </p:txBody>
      </p:sp>
      <p:pic>
        <p:nvPicPr>
          <p:cNvPr id="235" name="Google Shape;23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225" y="2761975"/>
            <a:ext cx="3835925" cy="148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1"/>
          <p:cNvSpPr txBox="1"/>
          <p:nvPr/>
        </p:nvSpPr>
        <p:spPr>
          <a:xfrm>
            <a:off x="603475" y="1956150"/>
            <a:ext cx="291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Developer and Admin could delete evidence uploaded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1853850"/>
            <a:ext cx="7688700" cy="28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Introduction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Background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Problem Analysis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Project Requirements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Technical Solutions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Demonstration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1000"/>
              </a:spcAft>
              <a:buSzPts val="1500"/>
              <a:buChar char="●"/>
            </a:pPr>
            <a:r>
              <a:rPr lang="en" sz="1500"/>
              <a:t>Accomplishment &amp; Possible Extension</a:t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Approve</a:t>
            </a:r>
            <a:endParaRPr/>
          </a:p>
        </p:txBody>
      </p:sp>
      <p:pic>
        <p:nvPicPr>
          <p:cNvPr id="242" name="Google Shape;24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675" y="3192325"/>
            <a:ext cx="11049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4175" y="3244725"/>
            <a:ext cx="1114425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2200" y="3178025"/>
            <a:ext cx="136207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3450" y="2190750"/>
            <a:ext cx="363855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Router Logic - </a:t>
            </a:r>
            <a:r>
              <a:rPr lang="en"/>
              <a:t>Criteria</a:t>
            </a:r>
            <a:endParaRPr/>
          </a:p>
        </p:txBody>
      </p:sp>
      <p:sp>
        <p:nvSpPr>
          <p:cNvPr id="251" name="Google Shape;251;p33"/>
          <p:cNvSpPr txBox="1"/>
          <p:nvPr>
            <p:ph idx="1" type="body"/>
          </p:nvPr>
        </p:nvSpPr>
        <p:spPr>
          <a:xfrm>
            <a:off x="775875" y="2032450"/>
            <a:ext cx="2863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Criteria</a:t>
            </a:r>
            <a:r>
              <a:rPr b="1" lang="en"/>
              <a:t> Management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-Unique id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-Create/Delete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-Only Admin User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-Edit (name/description)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33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>
            <a:off x="4711238" y="2071150"/>
            <a:ext cx="3248025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"/>
          <p:cNvSpPr txBox="1"/>
          <p:nvPr>
            <p:ph type="title"/>
          </p:nvPr>
        </p:nvSpPr>
        <p:spPr>
          <a:xfrm>
            <a:off x="835625" y="1331925"/>
            <a:ext cx="3472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Templates</a:t>
            </a:r>
            <a:endParaRPr/>
          </a:p>
        </p:txBody>
      </p:sp>
      <p:sp>
        <p:nvSpPr>
          <p:cNvPr id="258" name="Google Shape;258;p34"/>
          <p:cNvSpPr txBox="1"/>
          <p:nvPr>
            <p:ph idx="1" type="body"/>
          </p:nvPr>
        </p:nvSpPr>
        <p:spPr>
          <a:xfrm>
            <a:off x="742800" y="2104475"/>
            <a:ext cx="3286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3"/>
              </a:rPr>
              <a:t>Initial Pages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4"/>
              </a:rPr>
              <a:t>Evidence Related Pages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5"/>
              </a:rPr>
              <a:t>Authentication Related Pages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6"/>
              </a:rPr>
              <a:t>Criteria Management Page</a:t>
            </a:r>
            <a:endParaRPr/>
          </a:p>
        </p:txBody>
      </p:sp>
      <p:pic>
        <p:nvPicPr>
          <p:cNvPr id="259" name="Google Shape;259;p34"/>
          <p:cNvPicPr preferRelativeResize="0"/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4307825" y="482775"/>
            <a:ext cx="4836173" cy="466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5"/>
          <p:cNvSpPr txBox="1"/>
          <p:nvPr>
            <p:ph type="title"/>
          </p:nvPr>
        </p:nvSpPr>
        <p:spPr>
          <a:xfrm>
            <a:off x="729450" y="13264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88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Initial Pages</a:t>
            </a:r>
            <a:endParaRPr sz="3488"/>
          </a:p>
        </p:txBody>
      </p:sp>
      <p:sp>
        <p:nvSpPr>
          <p:cNvPr id="265" name="Google Shape;265;p35"/>
          <p:cNvSpPr txBox="1"/>
          <p:nvPr>
            <p:ph idx="1" type="body"/>
          </p:nvPr>
        </p:nvSpPr>
        <p:spPr>
          <a:xfrm>
            <a:off x="885850" y="2491975"/>
            <a:ext cx="19629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base.html - Menu Bar</a:t>
            </a:r>
            <a:endParaRPr/>
          </a:p>
        </p:txBody>
      </p:sp>
      <p:pic>
        <p:nvPicPr>
          <p:cNvPr id="266" name="Google Shape;26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975" y="2993400"/>
            <a:ext cx="6600825" cy="8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5"/>
          <p:cNvSpPr txBox="1"/>
          <p:nvPr/>
        </p:nvSpPr>
        <p:spPr>
          <a:xfrm>
            <a:off x="817000" y="1913850"/>
            <a:ext cx="22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base &amp; welcome page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500" y="1606175"/>
            <a:ext cx="6095949" cy="335254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6"/>
          <p:cNvSpPr txBox="1"/>
          <p:nvPr/>
        </p:nvSpPr>
        <p:spPr>
          <a:xfrm>
            <a:off x="7353175" y="1281225"/>
            <a:ext cx="142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4" name="Google Shape;274;p36"/>
          <p:cNvSpPr txBox="1"/>
          <p:nvPr/>
        </p:nvSpPr>
        <p:spPr>
          <a:xfrm>
            <a:off x="798500" y="1281225"/>
            <a:ext cx="300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welcomePage.html - Before Login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7"/>
          <p:cNvSpPr txBox="1"/>
          <p:nvPr/>
        </p:nvSpPr>
        <p:spPr>
          <a:xfrm>
            <a:off x="854150" y="12533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welcomePage.html - After Login</a:t>
            </a:r>
            <a:endParaRPr/>
          </a:p>
        </p:txBody>
      </p:sp>
      <p:pic>
        <p:nvPicPr>
          <p:cNvPr id="280" name="Google Shape;28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425" y="1703900"/>
            <a:ext cx="8121824" cy="318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 txBox="1"/>
          <p:nvPr>
            <p:ph type="title"/>
          </p:nvPr>
        </p:nvSpPr>
        <p:spPr>
          <a:xfrm>
            <a:off x="729450" y="1318650"/>
            <a:ext cx="286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lang="en" sz="197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Evidence Related Pages</a:t>
            </a:r>
            <a:endParaRPr sz="3140"/>
          </a:p>
        </p:txBody>
      </p:sp>
      <p:sp>
        <p:nvSpPr>
          <p:cNvPr id="286" name="Google Shape;286;p38"/>
          <p:cNvSpPr txBox="1"/>
          <p:nvPr/>
        </p:nvSpPr>
        <p:spPr>
          <a:xfrm>
            <a:off x="836425" y="2073775"/>
            <a:ext cx="40479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Upload.html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Search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.html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View.html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9"/>
          <p:cNvSpPr txBox="1"/>
          <p:nvPr/>
        </p:nvSpPr>
        <p:spPr>
          <a:xfrm>
            <a:off x="631325" y="482800"/>
            <a:ext cx="2311800" cy="8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</a:rPr>
              <a:t>upload.html</a:t>
            </a:r>
            <a:endParaRPr sz="13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2" name="Google Shape;29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350" y="1107225"/>
            <a:ext cx="8315498" cy="38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0"/>
          <p:cNvSpPr txBox="1"/>
          <p:nvPr/>
        </p:nvSpPr>
        <p:spPr>
          <a:xfrm>
            <a:off x="537025" y="417775"/>
            <a:ext cx="278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search.html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8" name="Google Shape;29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5075"/>
            <a:ext cx="8839198" cy="3818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1"/>
          <p:cNvSpPr txBox="1"/>
          <p:nvPr/>
        </p:nvSpPr>
        <p:spPr>
          <a:xfrm>
            <a:off x="570200" y="529200"/>
            <a:ext cx="1401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view.html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4" name="Google Shape;30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013" y="1054300"/>
            <a:ext cx="8077972" cy="392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security is important and needs </a:t>
            </a:r>
            <a:r>
              <a:rPr b="1" lang="en" sz="1600"/>
              <a:t>Security Evaluation</a:t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Security evaluation needs </a:t>
            </a:r>
            <a:r>
              <a:rPr b="1" lang="en" sz="1600"/>
              <a:t>evidence</a:t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Large </a:t>
            </a:r>
            <a:r>
              <a:rPr lang="en"/>
              <a:t>amount of security evidence produced during the development lifecycle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Evidence come from </a:t>
            </a:r>
            <a:r>
              <a:rPr b="1" lang="en" sz="1600"/>
              <a:t>different</a:t>
            </a:r>
            <a:r>
              <a:rPr lang="en" sz="1600"/>
              <a:t> </a:t>
            </a:r>
            <a:r>
              <a:rPr lang="en"/>
              <a:t>sources for complex or large project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32"/>
              <a:t>Management</a:t>
            </a:r>
            <a:endParaRPr b="1" sz="1732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100" name="Google Shape;100;p15"/>
          <p:cNvSpPr txBox="1"/>
          <p:nvPr/>
        </p:nvSpPr>
        <p:spPr>
          <a:xfrm>
            <a:off x="1946400" y="1724375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lang="en" sz="197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Authentication Related Pages</a:t>
            </a:r>
            <a:endParaRPr sz="3140"/>
          </a:p>
        </p:txBody>
      </p:sp>
      <p:sp>
        <p:nvSpPr>
          <p:cNvPr id="310" name="Google Shape;310;p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Login.html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Signup.html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Admin.html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025" y="1847575"/>
            <a:ext cx="8008501" cy="2874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3"/>
          <p:cNvSpPr txBox="1"/>
          <p:nvPr/>
        </p:nvSpPr>
        <p:spPr>
          <a:xfrm>
            <a:off x="728025" y="1383375"/>
            <a:ext cx="1578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admin.html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4"/>
          <p:cNvSpPr txBox="1"/>
          <p:nvPr>
            <p:ph type="title"/>
          </p:nvPr>
        </p:nvSpPr>
        <p:spPr>
          <a:xfrm>
            <a:off x="766575" y="1392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88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Criteria Management Page</a:t>
            </a:r>
            <a:endParaRPr sz="3488"/>
          </a:p>
        </p:txBody>
      </p:sp>
      <p:sp>
        <p:nvSpPr>
          <p:cNvPr id="322" name="Google Shape;322;p44"/>
          <p:cNvSpPr txBox="1"/>
          <p:nvPr/>
        </p:nvSpPr>
        <p:spPr>
          <a:xfrm>
            <a:off x="882000" y="1928125"/>
            <a:ext cx="1810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criteria.html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5"/>
          <p:cNvSpPr txBox="1"/>
          <p:nvPr/>
        </p:nvSpPr>
        <p:spPr>
          <a:xfrm>
            <a:off x="830150" y="46925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criteria.html</a:t>
            </a:r>
            <a:endParaRPr/>
          </a:p>
        </p:txBody>
      </p:sp>
      <p:pic>
        <p:nvPicPr>
          <p:cNvPr id="328" name="Google Shape;32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06550"/>
            <a:ext cx="8839201" cy="3916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</a:t>
            </a:r>
            <a:endParaRPr/>
          </a:p>
        </p:txBody>
      </p:sp>
      <p:sp>
        <p:nvSpPr>
          <p:cNvPr id="334" name="Google Shape;334;p4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Design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Plain SQL vs ORM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SQLite vs PostgreSQL</a:t>
            </a:r>
            <a:endParaRPr sz="2200"/>
          </a:p>
        </p:txBody>
      </p:sp>
      <p:pic>
        <p:nvPicPr>
          <p:cNvPr id="335" name="Google Shape;335;p46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3903100" y="445725"/>
            <a:ext cx="3439650" cy="343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Design</a:t>
            </a:r>
            <a:endParaRPr/>
          </a:p>
        </p:txBody>
      </p:sp>
      <p:sp>
        <p:nvSpPr>
          <p:cNvPr id="341" name="Google Shape;341;p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Ensure Necessary Entities in Database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ER Diagram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Schema Diagram</a:t>
            </a:r>
            <a:endParaRPr/>
          </a:p>
        </p:txBody>
      </p:sp>
      <p:pic>
        <p:nvPicPr>
          <p:cNvPr id="342" name="Google Shape;342;p47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3903100" y="445725"/>
            <a:ext cx="3439650" cy="343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Ensure Necessary Entities in Database</a:t>
            </a:r>
            <a:endParaRPr/>
          </a:p>
        </p:txBody>
      </p:sp>
      <p:graphicFrame>
        <p:nvGraphicFramePr>
          <p:cNvPr id="348" name="Google Shape;348;p48"/>
          <p:cNvGraphicFramePr/>
          <p:nvPr/>
        </p:nvGraphicFramePr>
        <p:xfrm>
          <a:off x="301925" y="2179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{D286F671-E13A-43B8-B480-B2743ECA9141}</a:tableStyleId>
              </a:tblPr>
              <a:tblGrid>
                <a:gridCol w="1428900"/>
                <a:gridCol w="2917725"/>
                <a:gridCol w="39213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Entity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Mainly Usage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Purpose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User Login Management System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 store users’ information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Role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Access Right Control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 categorize all users and their access rights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5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Criteria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Categorize Evidence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Store</a:t>
                      </a:r>
                      <a:r>
                        <a:rPr lang="en"/>
                        <a:t> Common Criteria information to allow users’ save evidence based on different criteria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61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Evidence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Store Evidence Info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Store evidence information in detail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49" name="Google Shape;349;p48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3903100" y="445725"/>
            <a:ext cx="3439650" cy="343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Design: ER Diagram</a:t>
            </a:r>
            <a:endParaRPr/>
          </a:p>
        </p:txBody>
      </p:sp>
      <p:pic>
        <p:nvPicPr>
          <p:cNvPr id="355" name="Google Shape;35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88" y="584662"/>
            <a:ext cx="8966424" cy="455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9"/>
          <p:cNvPicPr preferRelativeResize="0"/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3903100" y="445725"/>
            <a:ext cx="3439650" cy="343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Design: Schema Diagram</a:t>
            </a:r>
            <a:endParaRPr/>
          </a:p>
        </p:txBody>
      </p:sp>
      <p:pic>
        <p:nvPicPr>
          <p:cNvPr id="362" name="Google Shape;362;p50"/>
          <p:cNvPicPr preferRelativeResize="0"/>
          <p:nvPr/>
        </p:nvPicPr>
        <p:blipFill rotWithShape="1">
          <a:blip r:embed="rId3">
            <a:alphaModFix/>
          </a:blip>
          <a:srcRect b="1097" l="12998" r="0" t="0"/>
          <a:stretch/>
        </p:blipFill>
        <p:spPr>
          <a:xfrm>
            <a:off x="833252" y="532825"/>
            <a:ext cx="6960847" cy="458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50"/>
          <p:cNvPicPr preferRelativeResize="0"/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3903100" y="445725"/>
            <a:ext cx="3439650" cy="343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Plain SQL vs ORM</a:t>
            </a:r>
            <a:endParaRPr/>
          </a:p>
        </p:txBody>
      </p:sp>
      <p:graphicFrame>
        <p:nvGraphicFramePr>
          <p:cNvPr id="369" name="Google Shape;369;p51"/>
          <p:cNvGraphicFramePr/>
          <p:nvPr/>
        </p:nvGraphicFramePr>
        <p:xfrm>
          <a:off x="863700" y="191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{D286F671-E13A-43B8-B480-B2743ECA9141}</a:tableStyleId>
              </a:tblPr>
              <a:tblGrid>
                <a:gridCol w="1017675"/>
                <a:gridCol w="4348575"/>
                <a:gridCol w="2683125"/>
              </a:tblGrid>
              <a:tr h="551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Database Tech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Plain SQL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ORM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992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Benefits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115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●"/>
                      </a:pPr>
                      <a:r>
                        <a:rPr lang="en" sz="1300"/>
                        <a:t>Fully </a:t>
                      </a:r>
                      <a:r>
                        <a:rPr lang="en" sz="1300"/>
                        <a:t>direct </a:t>
                      </a:r>
                      <a:r>
                        <a:rPr lang="en" sz="1300"/>
                        <a:t>Control and manage data</a:t>
                      </a:r>
                      <a:endParaRPr sz="1300"/>
                    </a:p>
                    <a:p>
                      <a:pPr indent="-31115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●"/>
                      </a:pPr>
                      <a:r>
                        <a:rPr lang="en" sz="1300"/>
                        <a:t>Can handle heavy-weight data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1676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1200"/>
                        <a:t>Store Lightweight data (</a:t>
                      </a:r>
                      <a:r>
                        <a:rPr b="1" lang="en" sz="1200"/>
                        <a:t>store, retrieve fast</a:t>
                      </a:r>
                      <a:r>
                        <a:rPr lang="en" sz="1200"/>
                        <a:t>)</a:t>
                      </a:r>
                      <a:endParaRPr sz="1200"/>
                    </a:p>
                    <a:p>
                      <a:pPr indent="-1676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1200"/>
                        <a:t>Using </a:t>
                      </a:r>
                      <a:r>
                        <a:rPr b="1" lang="en" sz="1200"/>
                        <a:t>object-oriented language</a:t>
                      </a:r>
                      <a:r>
                        <a:rPr lang="en" sz="1200"/>
                        <a:t> (facilitate database development)</a:t>
                      </a:r>
                      <a:endParaRPr sz="1200"/>
                    </a:p>
                    <a:p>
                      <a:pPr indent="-1676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200"/>
                        <a:buChar char="●"/>
                      </a:pPr>
                      <a:r>
                        <a:rPr b="1" lang="en" sz="1200">
                          <a:solidFill>
                            <a:srgbClr val="FF0000"/>
                          </a:solidFill>
                        </a:rPr>
                        <a:t>Support Flask SQLAlchemy API</a:t>
                      </a:r>
                      <a:endParaRPr b="1" sz="12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300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Defects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17399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300"/>
                        <a:buChar char="●"/>
                      </a:pPr>
                      <a:r>
                        <a:rPr b="1" lang="en" sz="1300">
                          <a:solidFill>
                            <a:srgbClr val="FF0000"/>
                          </a:solidFill>
                        </a:rPr>
                        <a:t>Does not adapt with Flask-SQLAlchemy perfectly</a:t>
                      </a:r>
                      <a:endParaRPr b="1" sz="1300">
                        <a:solidFill>
                          <a:srgbClr val="FF0000"/>
                        </a:solidFill>
                      </a:endParaRPr>
                    </a:p>
                    <a:p>
                      <a:pPr indent="-17399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300"/>
                        <a:buChar char="●"/>
                      </a:pPr>
                      <a:r>
                        <a:rPr b="1" lang="en" sz="1300">
                          <a:solidFill>
                            <a:srgbClr val="FF0000"/>
                          </a:solidFill>
                        </a:rPr>
                        <a:t>Not adapt with Flask-Login</a:t>
                      </a:r>
                      <a:endParaRPr b="1" sz="1300">
                        <a:solidFill>
                          <a:srgbClr val="FF0000"/>
                        </a:solidFill>
                      </a:endParaRPr>
                    </a:p>
                    <a:p>
                      <a:pPr indent="0" lvl="0" marL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0000"/>
                          </a:solidFill>
                        </a:rPr>
                        <a:t> (No solution to handle the user login system)</a:t>
                      </a:r>
                      <a:endParaRPr b="1" sz="13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1676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b="1" lang="en" sz="1200"/>
                        <a:t>Cannot</a:t>
                      </a:r>
                      <a:r>
                        <a:rPr lang="en" sz="1200"/>
                        <a:t> use </a:t>
                      </a:r>
                      <a:r>
                        <a:rPr b="1" lang="en" sz="1200"/>
                        <a:t>raw SQL</a:t>
                      </a:r>
                      <a:r>
                        <a:rPr lang="en" sz="1200"/>
                        <a:t> to interact with database </a:t>
                      </a:r>
                      <a:r>
                        <a:rPr b="1" lang="en" sz="1200"/>
                        <a:t>directly</a:t>
                      </a:r>
                      <a:r>
                        <a:rPr lang="en" sz="1200"/>
                        <a:t> (Rely on other tools e.g. SQLAlchemy)</a:t>
                      </a:r>
                      <a:endParaRPr sz="1200"/>
                    </a:p>
                    <a:p>
                      <a:pPr indent="-167640" lvl="0" marL="18288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b="1" lang="en" sz="1200"/>
                        <a:t>Complicate </a:t>
                      </a:r>
                      <a:r>
                        <a:rPr lang="en" sz="1200"/>
                        <a:t>when dealing with queries with </a:t>
                      </a:r>
                      <a:r>
                        <a:rPr b="1" lang="en" sz="1200"/>
                        <a:t>multiple tables</a:t>
                      </a:r>
                      <a:r>
                        <a:rPr lang="en" sz="1200"/>
                        <a:t> and </a:t>
                      </a:r>
                      <a:r>
                        <a:rPr b="1" lang="en" sz="1200"/>
                        <a:t>multiple conditions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70" name="Google Shape;370;p51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3903100" y="445725"/>
            <a:ext cx="3439650" cy="343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9450" y="133805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729450" y="2078875"/>
            <a:ext cx="3387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Security Evaluation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Existing tools</a:t>
            </a:r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7275" y="2648250"/>
            <a:ext cx="1635950" cy="96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9900" y="1459150"/>
            <a:ext cx="1894700" cy="104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0450" y="3384900"/>
            <a:ext cx="1313175" cy="90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2"/>
          <p:cNvSpPr txBox="1"/>
          <p:nvPr>
            <p:ph type="title"/>
          </p:nvPr>
        </p:nvSpPr>
        <p:spPr>
          <a:xfrm>
            <a:off x="70800" y="635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SQLite vs PostgreSQL</a:t>
            </a:r>
            <a:endParaRPr/>
          </a:p>
        </p:txBody>
      </p:sp>
      <p:pic>
        <p:nvPicPr>
          <p:cNvPr id="376" name="Google Shape;376;p52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3903100" y="445725"/>
            <a:ext cx="3439650" cy="3439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77" name="Google Shape;377;p52"/>
          <p:cNvGraphicFramePr/>
          <p:nvPr/>
        </p:nvGraphicFramePr>
        <p:xfrm>
          <a:off x="158788" y="13624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{D286F671-E13A-43B8-B480-B2743ECA9141}</a:tableStyleId>
              </a:tblPr>
              <a:tblGrid>
                <a:gridCol w="1962975"/>
                <a:gridCol w="3405000"/>
                <a:gridCol w="3617225"/>
              </a:tblGrid>
              <a:tr h="633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Database Type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Server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Embedded</a:t>
                      </a:r>
                      <a:r>
                        <a:rPr lang="en" sz="1100"/>
                        <a:t> DBMS. </a:t>
                      </a:r>
                      <a:r>
                        <a:rPr b="1" lang="en" sz="1100"/>
                        <a:t>No server needed</a:t>
                      </a:r>
                      <a:endParaRPr b="1"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PostgreSQL DBMS implements Client-Server model. 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Server needed to run over network.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28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Flask-</a:t>
                      </a:r>
                      <a:r>
                        <a:rPr b="1" lang="en"/>
                        <a:t>SQLAlchemy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Supports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Supports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Data Type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Null, BLOB, Integer, Text, Real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All types of data</a:t>
                      </a:r>
                      <a:endParaRPr b="1" sz="1100"/>
                    </a:p>
                  </a:txBody>
                  <a:tcPr marT="91425" marB="91425" marR="91425" marL="91425" anchor="ctr"/>
                </a:tc>
              </a:tr>
              <a:tr h="357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Multiple Users Access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Not well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Very well</a:t>
                      </a:r>
                      <a:endParaRPr b="1" sz="1100"/>
                    </a:p>
                  </a:txBody>
                  <a:tcPr marT="91425" marB="91425" marR="91425" marL="91425" anchor="ctr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Speed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Fast</a:t>
                      </a:r>
                      <a:endParaRPr b="1"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Slow, because of the powerful DBMS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Security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Less secure</a:t>
                      </a:r>
                      <a:r>
                        <a:rPr lang="en" sz="1100"/>
                        <a:t>.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Anyone who can access </a:t>
                      </a:r>
                      <a:r>
                        <a:rPr lang="en" sz="1100"/>
                        <a:t>database can update data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More secure</a:t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Has identity verification system.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</a:rPr>
                        <a:t>Heroku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0000"/>
                          </a:solidFill>
                        </a:rPr>
                        <a:t>Not support</a:t>
                      </a:r>
                      <a:endParaRPr b="1" sz="12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0000"/>
                          </a:solidFill>
                        </a:rPr>
                        <a:t>Support</a:t>
                      </a:r>
                      <a:endParaRPr b="1" sz="12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378" name="Google Shape;37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0875" y="1414921"/>
            <a:ext cx="1128711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3650" y="1439100"/>
            <a:ext cx="1629325" cy="48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 to Cloud </a:t>
            </a:r>
            <a:endParaRPr/>
          </a:p>
        </p:txBody>
      </p:sp>
      <p:sp>
        <p:nvSpPr>
          <p:cNvPr id="385" name="Google Shape;385;p53"/>
          <p:cNvSpPr/>
          <p:nvPr/>
        </p:nvSpPr>
        <p:spPr>
          <a:xfrm>
            <a:off x="1509750" y="1853850"/>
            <a:ext cx="2301588" cy="1280340"/>
          </a:xfrm>
          <a:prstGeom prst="cloud">
            <a:avLst/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53"/>
          <p:cNvSpPr/>
          <p:nvPr/>
        </p:nvSpPr>
        <p:spPr>
          <a:xfrm>
            <a:off x="3056525" y="3665250"/>
            <a:ext cx="1080600" cy="888000"/>
          </a:xfrm>
          <a:prstGeom prst="can">
            <a:avLst>
              <a:gd fmla="val 25000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pic>
        <p:nvPicPr>
          <p:cNvPr id="387" name="Google Shape;38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5775" y="2074150"/>
            <a:ext cx="1678099" cy="70852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3"/>
          <p:cNvSpPr/>
          <p:nvPr/>
        </p:nvSpPr>
        <p:spPr>
          <a:xfrm>
            <a:off x="629075" y="3881700"/>
            <a:ext cx="1480200" cy="455100"/>
          </a:xfrm>
          <a:prstGeom prst="cube">
            <a:avLst>
              <a:gd fmla="val 54472" name="adj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Server</a:t>
            </a:r>
            <a:endParaRPr>
              <a:solidFill>
                <a:srgbClr val="D9D9D9"/>
              </a:solidFill>
            </a:endParaRPr>
          </a:p>
        </p:txBody>
      </p:sp>
      <p:cxnSp>
        <p:nvCxnSpPr>
          <p:cNvPr id="389" name="Google Shape;389;p53"/>
          <p:cNvCxnSpPr>
            <a:stCxn id="388" idx="0"/>
            <a:endCxn id="385" idx="1"/>
          </p:cNvCxnSpPr>
          <p:nvPr/>
        </p:nvCxnSpPr>
        <p:spPr>
          <a:xfrm flipH="1" rot="10800000">
            <a:off x="1493126" y="3132900"/>
            <a:ext cx="1167300" cy="748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0" name="Google Shape;390;p53"/>
          <p:cNvCxnSpPr>
            <a:stCxn id="386" idx="1"/>
            <a:endCxn id="385" idx="1"/>
          </p:cNvCxnSpPr>
          <p:nvPr/>
        </p:nvCxnSpPr>
        <p:spPr>
          <a:xfrm rot="10800000">
            <a:off x="2660525" y="3132750"/>
            <a:ext cx="936300" cy="532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1" name="Google Shape;39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9475" y="2955000"/>
            <a:ext cx="888000" cy="8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4925" y="3024600"/>
            <a:ext cx="748800" cy="7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1175" y="2955000"/>
            <a:ext cx="888000" cy="8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62050" y="2955000"/>
            <a:ext cx="888000" cy="88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5" name="Google Shape;395;p53"/>
          <p:cNvCxnSpPr>
            <a:stCxn id="385" idx="0"/>
            <a:endCxn id="391" idx="0"/>
          </p:cNvCxnSpPr>
          <p:nvPr/>
        </p:nvCxnSpPr>
        <p:spPr>
          <a:xfrm>
            <a:off x="3809420" y="2494020"/>
            <a:ext cx="1254000" cy="4611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6" name="Google Shape;396;p53"/>
          <p:cNvCxnSpPr>
            <a:stCxn id="385" idx="0"/>
            <a:endCxn id="392" idx="0"/>
          </p:cNvCxnSpPr>
          <p:nvPr/>
        </p:nvCxnSpPr>
        <p:spPr>
          <a:xfrm>
            <a:off x="3809420" y="2494020"/>
            <a:ext cx="2119800" cy="5307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7" name="Google Shape;397;p53"/>
          <p:cNvCxnSpPr>
            <a:stCxn id="385" idx="0"/>
            <a:endCxn id="393" idx="0"/>
          </p:cNvCxnSpPr>
          <p:nvPr/>
        </p:nvCxnSpPr>
        <p:spPr>
          <a:xfrm>
            <a:off x="3809420" y="2494020"/>
            <a:ext cx="2985900" cy="4611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8" name="Google Shape;398;p53"/>
          <p:cNvCxnSpPr>
            <a:stCxn id="385" idx="0"/>
            <a:endCxn id="394" idx="0"/>
          </p:cNvCxnSpPr>
          <p:nvPr/>
        </p:nvCxnSpPr>
        <p:spPr>
          <a:xfrm>
            <a:off x="3809420" y="2494020"/>
            <a:ext cx="3996600" cy="4611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Heroku： </a:t>
            </a:r>
            <a:r>
              <a:rPr lang="en"/>
              <a:t>FREE Cloud Service Provider!!</a:t>
            </a:r>
            <a:endParaRPr/>
          </a:p>
        </p:txBody>
      </p:sp>
      <p:sp>
        <p:nvSpPr>
          <p:cNvPr id="404" name="Google Shape;404;p54"/>
          <p:cNvSpPr txBox="1"/>
          <p:nvPr>
            <p:ph idx="1" type="body"/>
          </p:nvPr>
        </p:nvSpPr>
        <p:spPr>
          <a:xfrm>
            <a:off x="392250" y="2078875"/>
            <a:ext cx="8355300" cy="23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Reliable: </a:t>
            </a:r>
            <a:r>
              <a:rPr lang="en" sz="1900"/>
              <a:t>Runs on Amazon Web Services (AWS)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Has Heroku Postgres tool to make database available for online service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Provide the online service at anytime and anywhere</a:t>
            </a:r>
            <a:r>
              <a:rPr lang="en" sz="1900"/>
              <a:t> for all users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Connect to the GitHub Repository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Has continuous integration and delivery pipelines (CI/CD)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54"/>
          <p:cNvSpPr txBox="1"/>
          <p:nvPr/>
        </p:nvSpPr>
        <p:spPr>
          <a:xfrm>
            <a:off x="883850" y="4108175"/>
            <a:ext cx="660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Access Website through URL</a:t>
            </a:r>
            <a:r>
              <a:rPr lang="en">
                <a:solidFill>
                  <a:srgbClr val="1155CC"/>
                </a:solidFill>
              </a:rPr>
              <a:t>: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https://security-evaluation.herokuapp.com/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411" name="Google Shape;411;p5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- Accomplishment</a:t>
            </a:r>
            <a:endParaRPr/>
          </a:p>
        </p:txBody>
      </p:sp>
      <p:sp>
        <p:nvSpPr>
          <p:cNvPr id="417" name="Google Shape;417;p56"/>
          <p:cNvSpPr txBox="1"/>
          <p:nvPr>
            <p:ph idx="1" type="body"/>
          </p:nvPr>
        </p:nvSpPr>
        <p:spPr>
          <a:xfrm>
            <a:off x="729450" y="2078875"/>
            <a:ext cx="7688700" cy="29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</a:rPr>
              <a:t>Achieved evidence storage and management</a:t>
            </a:r>
            <a:endParaRPr sz="1500">
              <a:solidFill>
                <a:srgbClr val="595959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</a:rPr>
              <a:t>Achieved managing the system access based on roles including: Developer, Quality Analyst / Inspector, Administrator</a:t>
            </a:r>
            <a:endParaRPr sz="1500">
              <a:solidFill>
                <a:srgbClr val="595959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Achieved users, evidence and criteria management, and evidence approval</a:t>
            </a:r>
            <a:endParaRPr sz="15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Achieved upload criteria in batches by uploading the Common Criteria file (CSV format)</a:t>
            </a:r>
            <a:endParaRPr sz="15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Clr>
                <a:srgbClr val="595959"/>
              </a:buClr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Deployed </a:t>
            </a:r>
            <a:r>
              <a:rPr lang="en" sz="1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project to cloud</a:t>
            </a:r>
            <a:endParaRPr sz="15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- P</a:t>
            </a:r>
            <a:r>
              <a:rPr lang="en"/>
              <a:t>ossible Extension</a:t>
            </a:r>
            <a:endParaRPr/>
          </a:p>
        </p:txBody>
      </p:sp>
      <p:sp>
        <p:nvSpPr>
          <p:cNvPr id="423" name="Google Shape;423;p5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To support all format of evidence files. (Only supports txt file)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Add evidence download feature. (Only online review)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Add the evidence update or modify history/rollback.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1000"/>
              </a:spcAft>
              <a:buSzPts val="1500"/>
              <a:buChar char="●"/>
            </a:pPr>
            <a:r>
              <a:rPr lang="en" sz="1500"/>
              <a:t>Deploy the system to a more stable server</a:t>
            </a:r>
            <a:endParaRPr sz="15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429" name="Google Shape;429;p5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[1] </a:t>
            </a:r>
            <a:r>
              <a:rPr b="1" lang="en"/>
              <a:t>F. Churchville, "What Is a User Interface?," TechTarget, September 2021. [Online]. Available: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https://searchapparchitecture.techtarget.com/definition/user-interface-UI</a:t>
            </a:r>
            <a:r>
              <a:rPr b="1" lang="en"/>
              <a:t>. [Accessed 21 October 2021].</a:t>
            </a:r>
            <a:endParaRPr b="1"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[2]J. Nielsen, "The Difference Between Web Design and GUI Design," Nielsen Norman Group, 30 April 1997. [Online]. Available: </a:t>
            </a:r>
            <a:r>
              <a:rPr b="1" lang="en" u="sng">
                <a:solidFill>
                  <a:schemeClr val="hlink"/>
                </a:solidFill>
                <a:hlinkClick r:id="rId4"/>
              </a:rPr>
              <a:t>https://www.nngroup.com/articles/the-difference-between-web-design-and-gui-design/</a:t>
            </a:r>
            <a:r>
              <a:rPr b="1" lang="en"/>
              <a:t>. [Accessed 1 October 2021].</a:t>
            </a:r>
            <a:endParaRPr b="1"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[3] Olga, “Flask Python framework,” </a:t>
            </a:r>
            <a:r>
              <a:rPr b="1" i="1" lang="en"/>
              <a:t>Quintagroup</a:t>
            </a:r>
            <a:r>
              <a:rPr b="1" lang="en"/>
              <a:t>, 29-Nov-2018. [Online]. Available:</a:t>
            </a:r>
            <a:r>
              <a:rPr b="1" lang="en" u="sng">
                <a:solidFill>
                  <a:schemeClr val="hlink"/>
                </a:solidFill>
              </a:rPr>
              <a:t> </a:t>
            </a:r>
            <a:r>
              <a:rPr b="1" lang="en" u="sng">
                <a:solidFill>
                  <a:schemeClr val="hlink"/>
                </a:solidFill>
                <a:hlinkClick r:id="rId5"/>
              </a:rPr>
              <a:t>https://quintagroup.com/cms/python/flask</a:t>
            </a:r>
            <a:r>
              <a:rPr b="1" lang="en"/>
              <a:t>. [Accessed: 21-Mar-2022]. </a:t>
            </a:r>
            <a:endParaRPr b="1"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[4] A. Stempniak and W. Semik, Flask vs. Django: Which Python Framework Is Better for Your Web Development?[Online]. Available: </a:t>
            </a:r>
            <a:r>
              <a:rPr b="1" lang="en" u="sng">
                <a:solidFill>
                  <a:schemeClr val="hlink"/>
                </a:solidFill>
                <a:hlinkClick r:id="rId6"/>
              </a:rPr>
              <a:t>https://www.stxnext.com/blog/flask-vs-django-comparison/</a:t>
            </a:r>
            <a:r>
              <a:rPr b="1" lang="en"/>
              <a:t>.</a:t>
            </a:r>
            <a:endParaRPr b="1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 </a:t>
            </a:r>
            <a:endParaRPr/>
          </a:p>
        </p:txBody>
      </p:sp>
      <p:sp>
        <p:nvSpPr>
          <p:cNvPr id="435" name="Google Shape;435;p5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355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[5] </a:t>
            </a:r>
            <a:r>
              <a:rPr b="1" lang="en"/>
              <a:t>P. Callaghan, </a:t>
            </a:r>
            <a:r>
              <a:rPr b="1" i="1" lang="en"/>
              <a:t>Why You Should Use SHA-256 in Evidence Authentication</a:t>
            </a:r>
            <a:r>
              <a:rPr b="1" lang="en"/>
              <a:t>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[6] </a:t>
            </a:r>
            <a:r>
              <a:rPr b="1" lang="en"/>
              <a:t>N. Samuel, “SQLite VS postgresql: 8 critical differences - learn,” 18-May-2021. [Online]. Available: </a:t>
            </a:r>
            <a:r>
              <a:rPr b="1"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https://hevodata.com/learn/sqlite-vs-postgresql/</a:t>
            </a:r>
            <a:r>
              <a:rPr b="1" lang="en"/>
              <a:t> . [Accessed: 15-Mar-2022].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[7] S. Rostad, “What is Heroku? A simple explanation for Non-Techies," TriFin Labs, 22-Jun-2018. [Online]. Available: </a:t>
            </a:r>
            <a:r>
              <a:rPr b="1"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https://trifinlabs.com/what-isheroku/</a:t>
            </a:r>
            <a:r>
              <a:rPr b="1" lang="en"/>
              <a:t> .[Accessed: 15-Mar-2022].</a:t>
            </a:r>
            <a:endParaRPr b="1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441" name="Google Shape;441;p6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Analysis</a:t>
            </a:r>
            <a:endParaRPr/>
          </a:p>
        </p:txBody>
      </p:sp>
      <p:sp>
        <p:nvSpPr>
          <p:cNvPr id="115" name="Google Shape;115;p17"/>
          <p:cNvSpPr/>
          <p:nvPr/>
        </p:nvSpPr>
        <p:spPr>
          <a:xfrm>
            <a:off x="811100" y="2057650"/>
            <a:ext cx="1503600" cy="840600"/>
          </a:xfrm>
          <a:prstGeom prst="flowChartAlternateProcess">
            <a:avLst/>
          </a:prstGeom>
          <a:solidFill>
            <a:srgbClr val="F3F3F3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Evidence Management Needs</a:t>
            </a:r>
            <a:endParaRPr/>
          </a:p>
        </p:txBody>
      </p:sp>
      <p:sp>
        <p:nvSpPr>
          <p:cNvPr id="116" name="Google Shape;116;p17"/>
          <p:cNvSpPr/>
          <p:nvPr/>
        </p:nvSpPr>
        <p:spPr>
          <a:xfrm>
            <a:off x="2732013" y="3357450"/>
            <a:ext cx="1648200" cy="840600"/>
          </a:xfrm>
          <a:prstGeom prst="flowChartAlternateProcess">
            <a:avLst/>
          </a:prstGeom>
          <a:solidFill>
            <a:srgbClr val="F3F3F3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Lack of Evidence Manage Tool</a:t>
            </a:r>
            <a:endParaRPr/>
          </a:p>
        </p:txBody>
      </p:sp>
      <p:sp>
        <p:nvSpPr>
          <p:cNvPr id="117" name="Google Shape;117;p17"/>
          <p:cNvSpPr/>
          <p:nvPr/>
        </p:nvSpPr>
        <p:spPr>
          <a:xfrm>
            <a:off x="3742950" y="2000350"/>
            <a:ext cx="2389800" cy="955200"/>
          </a:xfrm>
          <a:prstGeom prst="flowChartAlternateProcess">
            <a:avLst/>
          </a:prstGeom>
          <a:solidFill>
            <a:srgbClr val="F3F3F3"/>
          </a:solidFill>
          <a:ln cap="flat" cmpd="sng" w="381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a way to manage evidence &amp; allow evaluation</a:t>
            </a:r>
            <a:endParaRPr/>
          </a:p>
        </p:txBody>
      </p:sp>
      <p:sp>
        <p:nvSpPr>
          <p:cNvPr id="118" name="Google Shape;118;p17"/>
          <p:cNvSpPr/>
          <p:nvPr/>
        </p:nvSpPr>
        <p:spPr>
          <a:xfrm>
            <a:off x="811100" y="3357450"/>
            <a:ext cx="1503600" cy="840600"/>
          </a:xfrm>
          <a:prstGeom prst="flowChartAlternateProcess">
            <a:avLst/>
          </a:prstGeom>
          <a:solidFill>
            <a:srgbClr val="F3F3F3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Evidence Check/Evaluate Needs</a:t>
            </a:r>
            <a:endParaRPr/>
          </a:p>
        </p:txBody>
      </p:sp>
      <p:sp>
        <p:nvSpPr>
          <p:cNvPr id="119" name="Google Shape;119;p17"/>
          <p:cNvSpPr/>
          <p:nvPr/>
        </p:nvSpPr>
        <p:spPr>
          <a:xfrm>
            <a:off x="6785550" y="2081200"/>
            <a:ext cx="1434000" cy="793500"/>
          </a:xfrm>
          <a:prstGeom prst="flowChartAlternateProcess">
            <a:avLst/>
          </a:prstGeom>
          <a:solidFill>
            <a:srgbClr val="F3F3F3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Evidence &amp; Criteria Manage</a:t>
            </a:r>
            <a:endParaRPr/>
          </a:p>
        </p:txBody>
      </p:sp>
      <p:sp>
        <p:nvSpPr>
          <p:cNvPr id="120" name="Google Shape;120;p17"/>
          <p:cNvSpPr/>
          <p:nvPr/>
        </p:nvSpPr>
        <p:spPr>
          <a:xfrm>
            <a:off x="6785550" y="3291050"/>
            <a:ext cx="1434000" cy="793500"/>
          </a:xfrm>
          <a:prstGeom prst="flowChartAlternateProcess">
            <a:avLst/>
          </a:prstGeom>
          <a:solidFill>
            <a:srgbClr val="F3F3F3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 Manage (Access Control)</a:t>
            </a:r>
            <a:endParaRPr/>
          </a:p>
        </p:txBody>
      </p:sp>
      <p:cxnSp>
        <p:nvCxnSpPr>
          <p:cNvPr id="121" name="Google Shape;121;p17"/>
          <p:cNvCxnSpPr>
            <a:endCxn id="117" idx="1"/>
          </p:cNvCxnSpPr>
          <p:nvPr/>
        </p:nvCxnSpPr>
        <p:spPr>
          <a:xfrm flipH="1" rot="10800000">
            <a:off x="2324550" y="2477950"/>
            <a:ext cx="1418400" cy="48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2" name="Google Shape;122;p17"/>
          <p:cNvCxnSpPr>
            <a:endCxn id="117" idx="1"/>
          </p:cNvCxnSpPr>
          <p:nvPr/>
        </p:nvCxnSpPr>
        <p:spPr>
          <a:xfrm rot="-5400000">
            <a:off x="3026250" y="2626750"/>
            <a:ext cx="865500" cy="567900"/>
          </a:xfrm>
          <a:prstGeom prst="bentConnector2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3" name="Google Shape;123;p17"/>
          <p:cNvCxnSpPr>
            <a:stCxn id="115" idx="2"/>
            <a:endCxn id="118" idx="0"/>
          </p:cNvCxnSpPr>
          <p:nvPr/>
        </p:nvCxnSpPr>
        <p:spPr>
          <a:xfrm flipH="1" rot="-5400000">
            <a:off x="1333550" y="3127600"/>
            <a:ext cx="459300" cy="600"/>
          </a:xfrm>
          <a:prstGeom prst="bentConnector3">
            <a:avLst>
              <a:gd fmla="val 49989" name="adj1"/>
            </a:avLst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17"/>
          <p:cNvCxnSpPr>
            <a:stCxn id="117" idx="3"/>
            <a:endCxn id="119" idx="1"/>
          </p:cNvCxnSpPr>
          <p:nvPr/>
        </p:nvCxnSpPr>
        <p:spPr>
          <a:xfrm>
            <a:off x="6132750" y="2477950"/>
            <a:ext cx="652800" cy="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5" name="Google Shape;125;p17"/>
          <p:cNvCxnSpPr>
            <a:stCxn id="119" idx="2"/>
            <a:endCxn id="120" idx="0"/>
          </p:cNvCxnSpPr>
          <p:nvPr/>
        </p:nvCxnSpPr>
        <p:spPr>
          <a:xfrm flipH="1" rot="-5400000">
            <a:off x="7294650" y="3082600"/>
            <a:ext cx="416400" cy="600"/>
          </a:xfrm>
          <a:prstGeom prst="bentConnector3">
            <a:avLst>
              <a:gd fmla="val 49994" name="adj1"/>
            </a:avLst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131" name="Google Shape;131;p18"/>
          <p:cNvSpPr txBox="1"/>
          <p:nvPr>
            <p:ph idx="1" type="body"/>
          </p:nvPr>
        </p:nvSpPr>
        <p:spPr>
          <a:xfrm>
            <a:off x="97200" y="1853850"/>
            <a:ext cx="8953200" cy="30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86690" lvl="0" marL="1828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system should </a:t>
            </a:r>
            <a:r>
              <a:rPr b="1"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store evidence </a:t>
            </a: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during </a:t>
            </a: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development </a:t>
            </a: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of a software by </a:t>
            </a: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Common Criteria.</a:t>
            </a:r>
            <a:endParaRPr sz="1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6690" lvl="0" marL="1828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system should have </a:t>
            </a:r>
            <a:r>
              <a:rPr b="1"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three type of users: administrator, inspector (quality analyst),  and developer.</a:t>
            </a:r>
            <a:endParaRPr b="1" sz="1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6690" lvl="0" marL="1828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system should allow </a:t>
            </a:r>
            <a:r>
              <a:rPr b="1"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developers</a:t>
            </a: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b="1"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manage evidence</a:t>
            </a: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including upload, access, update, and delete</a:t>
            </a: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6690" lvl="0" marL="1828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system should allow </a:t>
            </a:r>
            <a:r>
              <a:rPr b="1"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quality analyst</a:t>
            </a: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b="1"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search and inspect</a:t>
            </a: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the evidence.</a:t>
            </a:r>
            <a:endParaRPr sz="1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6690" lvl="0" marL="1828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system should allow </a:t>
            </a:r>
            <a:r>
              <a:rPr b="1"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administrators</a:t>
            </a: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b="1"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manage</a:t>
            </a: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the role of users, evidence, and criteria.</a:t>
            </a:r>
            <a:endParaRPr sz="1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6690" lvl="0" marL="1828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system should identify the </a:t>
            </a:r>
            <a:r>
              <a:rPr b="1"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users’ identity and access rights</a:t>
            </a: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by their email and password.</a:t>
            </a:r>
            <a:endParaRPr sz="1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6690" lvl="0" marL="1828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system should allow users to access the platform and perform actions anytime and anywhere.</a:t>
            </a:r>
            <a:endParaRPr sz="1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and Alternative Solutions</a:t>
            </a:r>
            <a:endParaRPr/>
          </a:p>
        </p:txBody>
      </p:sp>
      <p:sp>
        <p:nvSpPr>
          <p:cNvPr id="137" name="Google Shape;137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Client-Server Pattern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Web Application vs. Desktop Application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Why Flask &amp; Why Python?</a:t>
            </a:r>
            <a:endParaRPr sz="15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design pattern — Client Server</a:t>
            </a:r>
            <a:endParaRPr/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8400" y="1853850"/>
            <a:ext cx="4187201" cy="32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Graphical User Interface (GUI)</a:t>
            </a:r>
            <a:r>
              <a:rPr lang="en"/>
              <a:t> vs. Web Interface</a:t>
            </a:r>
            <a:endParaRPr/>
          </a:p>
        </p:txBody>
      </p:sp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729450" y="1853850"/>
            <a:ext cx="3606300" cy="30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Graphical User Interface (GUI)</a:t>
            </a:r>
            <a:r>
              <a:rPr b="1" lang="en" sz="1500"/>
              <a:t>: </a:t>
            </a:r>
            <a:endParaRPr b="1"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Pros: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More control on users’ screen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</a:t>
            </a:r>
            <a:r>
              <a:rPr lang="en" sz="1500"/>
              <a:t>fficiently guide users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Pop-up windows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Cons: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Low operation flexibility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Longer time for users to get familiarized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Update on user sides</a:t>
            </a:r>
            <a:endParaRPr sz="1500"/>
          </a:p>
        </p:txBody>
      </p:sp>
      <p:sp>
        <p:nvSpPr>
          <p:cNvPr id="150" name="Google Shape;150;p21"/>
          <p:cNvSpPr txBox="1"/>
          <p:nvPr>
            <p:ph idx="1" type="body"/>
          </p:nvPr>
        </p:nvSpPr>
        <p:spPr>
          <a:xfrm>
            <a:off x="4811850" y="1853850"/>
            <a:ext cx="3606300" cy="30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Web Interface</a:t>
            </a:r>
            <a:r>
              <a:rPr b="1" lang="en" sz="1500"/>
              <a:t>: </a:t>
            </a:r>
            <a:endParaRPr b="1"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Pros: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Easy to access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More flexibility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</a:t>
            </a:r>
            <a:r>
              <a:rPr lang="en" sz="1500"/>
              <a:t>ccessible to update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Cons: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Performance limited by internet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Unlimited navigation paths</a:t>
            </a:r>
            <a:endParaRPr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